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51D28-8161-4296-9A64-F5CF3F5CD04D}">
          <p14:sldIdLst>
            <p14:sldId id="256"/>
          </p14:sldIdLst>
        </p14:section>
        <p14:section name="Untitled Section" id="{1B7CDA90-E9CD-4084-8FDE-720E5731B30B}">
          <p14:sldIdLst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65" autoAdjust="0"/>
    <p:restoredTop sz="94660"/>
  </p:normalViewPr>
  <p:slideViewPr>
    <p:cSldViewPr>
      <p:cViewPr varScale="1">
        <p:scale>
          <a:sx n="108" d="100"/>
          <a:sy n="108" d="100"/>
        </p:scale>
        <p:origin x="149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4674" y="664214"/>
            <a:ext cx="7234650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2625" y="3544166"/>
            <a:ext cx="7118749" cy="1251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2793" y="516525"/>
            <a:ext cx="2778412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0494" y="1961642"/>
            <a:ext cx="5903010" cy="206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6/13/2020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299" y="1747100"/>
            <a:ext cx="1687400" cy="16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8337" y="2028087"/>
            <a:ext cx="1087325" cy="10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33223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What </a:t>
            </a:r>
            <a:r>
              <a:rPr spc="45" dirty="0"/>
              <a:t>is </a:t>
            </a:r>
            <a:r>
              <a:rPr spc="-40" dirty="0"/>
              <a:t>a</a:t>
            </a:r>
            <a:r>
              <a:rPr spc="-350" dirty="0"/>
              <a:t> </a:t>
            </a:r>
            <a:r>
              <a:rPr spc="-10" dirty="0"/>
              <a:t>repository?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760140"/>
            <a:ext cx="5007610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container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houses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its’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history. </a:t>
            </a:r>
            <a:r>
              <a:rPr sz="2000" spc="60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contains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b="1" spc="-155" dirty="0">
                <a:solidFill>
                  <a:srgbClr val="595959"/>
                </a:solidFill>
                <a:latin typeface="Trebuchet MS"/>
                <a:cs typeface="Trebuchet MS"/>
              </a:rPr>
              <a:t>“.git”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you’re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working</a:t>
            </a:r>
            <a:r>
              <a:rPr sz="2000" spc="-2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595959"/>
                </a:solidFill>
                <a:latin typeface="Arial"/>
                <a:cs typeface="Arial"/>
              </a:rPr>
              <a:t>with 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1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000" y="364825"/>
            <a:ext cx="3644999" cy="460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1554464"/>
            <a:ext cx="2291080" cy="171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48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get  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started!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93725" y="664214"/>
            <a:ext cx="315277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/>
              <a:t>If </a:t>
            </a:r>
            <a:r>
              <a:rPr sz="2000" spc="-20" dirty="0"/>
              <a:t>you </a:t>
            </a:r>
            <a:r>
              <a:rPr sz="2000" spc="-35" dirty="0"/>
              <a:t>are </a:t>
            </a:r>
            <a:r>
              <a:rPr sz="2000" spc="5" dirty="0"/>
              <a:t>on windows,</a:t>
            </a:r>
            <a:r>
              <a:rPr sz="2000" spc="-375" dirty="0"/>
              <a:t> </a:t>
            </a:r>
            <a:r>
              <a:rPr sz="2000" spc="-10" dirty="0"/>
              <a:t>open  </a:t>
            </a:r>
            <a:r>
              <a:rPr sz="2000" spc="-35" dirty="0"/>
              <a:t>Git-Bash.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293725" y="2797815"/>
            <a:ext cx="332549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If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linux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Mac,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ﬁre  </a:t>
            </a:r>
            <a:r>
              <a:rPr sz="2000" spc="-5" dirty="0">
                <a:latin typeface="Arial"/>
                <a:cs typeface="Arial"/>
              </a:rPr>
              <a:t>up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terminal.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4174" y="1488899"/>
            <a:ext cx="845824" cy="84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1600" y="3697625"/>
            <a:ext cx="1000549" cy="100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9275" y="516525"/>
            <a:ext cx="393509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know who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60525"/>
            <a:ext cx="8839199" cy="3494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9300"/>
              </a:lnSpc>
            </a:pPr>
            <a:r>
              <a:rPr spc="-15" dirty="0"/>
              <a:t>GitHub </a:t>
            </a:r>
            <a:r>
              <a:rPr spc="-5" dirty="0"/>
              <a:t>uses </a:t>
            </a:r>
            <a:r>
              <a:rPr spc="5" dirty="0"/>
              <a:t>the </a:t>
            </a:r>
            <a:r>
              <a:rPr spc="15" dirty="0"/>
              <a:t>email </a:t>
            </a:r>
            <a:r>
              <a:rPr spc="-5" dirty="0"/>
              <a:t>address </a:t>
            </a:r>
            <a:r>
              <a:rPr spc="20" dirty="0"/>
              <a:t>set </a:t>
            </a:r>
            <a:r>
              <a:rPr spc="10" dirty="0"/>
              <a:t>in </a:t>
            </a:r>
            <a:r>
              <a:rPr spc="-10" dirty="0"/>
              <a:t>your </a:t>
            </a:r>
            <a:r>
              <a:rPr spc="20" dirty="0"/>
              <a:t>local </a:t>
            </a:r>
            <a:r>
              <a:rPr spc="-20" dirty="0"/>
              <a:t>Git </a:t>
            </a:r>
            <a:r>
              <a:rPr spc="20" dirty="0"/>
              <a:t>conﬁguration </a:t>
            </a:r>
            <a:r>
              <a:rPr spc="45" dirty="0"/>
              <a:t>to  </a:t>
            </a:r>
            <a:r>
              <a:rPr spc="15" dirty="0"/>
              <a:t>associate</a:t>
            </a:r>
            <a:r>
              <a:rPr spc="-60" dirty="0"/>
              <a:t> </a:t>
            </a:r>
            <a:r>
              <a:rPr spc="50" dirty="0"/>
              <a:t>commits</a:t>
            </a:r>
            <a:r>
              <a:rPr spc="-60" dirty="0"/>
              <a:t> </a:t>
            </a:r>
            <a:r>
              <a:rPr spc="-5" dirty="0"/>
              <a:t>pushed</a:t>
            </a:r>
            <a:r>
              <a:rPr spc="-60" dirty="0"/>
              <a:t> </a:t>
            </a:r>
            <a:r>
              <a:rPr spc="50" dirty="0"/>
              <a:t>from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25" dirty="0"/>
              <a:t>command</a:t>
            </a:r>
            <a:r>
              <a:rPr spc="-60" dirty="0"/>
              <a:t> </a:t>
            </a:r>
            <a:r>
              <a:rPr dirty="0"/>
              <a:t>line</a:t>
            </a:r>
            <a:r>
              <a:rPr spc="-60" dirty="0"/>
              <a:t> </a:t>
            </a:r>
            <a:r>
              <a:rPr spc="40" dirty="0"/>
              <a:t>with</a:t>
            </a:r>
            <a:r>
              <a:rPr spc="-60" dirty="0"/>
              <a:t> </a:t>
            </a:r>
            <a:r>
              <a:rPr spc="-10" dirty="0"/>
              <a:t>your</a:t>
            </a:r>
            <a:r>
              <a:rPr spc="-60" dirty="0"/>
              <a:t> </a:t>
            </a:r>
            <a:r>
              <a:rPr spc="-15" dirty="0"/>
              <a:t>GitHub  </a:t>
            </a:r>
            <a:r>
              <a:rPr spc="15" dirty="0"/>
              <a:t>account.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3192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>
                <a:solidFill>
                  <a:srgbClr val="FFFFFF"/>
                </a:solidFill>
              </a:rPr>
              <a:t>Initializing </a:t>
            </a:r>
            <a:r>
              <a:rPr spc="-40" dirty="0">
                <a:solidFill>
                  <a:srgbClr val="FFFFFF"/>
                </a:solidFill>
              </a:rPr>
              <a:t>a </a:t>
            </a:r>
            <a:r>
              <a:rPr spc="-5" dirty="0">
                <a:solidFill>
                  <a:srgbClr val="FFFFFF"/>
                </a:solidFill>
              </a:rPr>
              <a:t>new</a:t>
            </a:r>
            <a:r>
              <a:rPr spc="-31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819560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014276"/>
            <a:ext cx="146748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40" dirty="0"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32865"/>
            <a:ext cx="434848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Checkpoints/Snapshot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(project)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3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particular 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9025" y="539262"/>
            <a:ext cx="4064974" cy="4064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13004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Creating </a:t>
            </a:r>
            <a:r>
              <a:rPr spc="-15" dirty="0">
                <a:solidFill>
                  <a:srgbClr val="FFFFFF"/>
                </a:solidFill>
              </a:rPr>
              <a:t>your </a:t>
            </a:r>
            <a:r>
              <a:rPr spc="80" dirty="0">
                <a:solidFill>
                  <a:srgbClr val="FFFFFF"/>
                </a:solidFill>
              </a:rPr>
              <a:t>ﬁrst</a:t>
            </a:r>
            <a:r>
              <a:rPr spc="-270" dirty="0">
                <a:solidFill>
                  <a:srgbClr val="FFFFFF"/>
                </a:solidFill>
              </a:rPr>
              <a:t> </a:t>
            </a:r>
            <a:r>
              <a:rPr spc="85" dirty="0">
                <a:solidFill>
                  <a:srgbClr val="FFFFFF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14706"/>
            <a:ext cx="9143999" cy="3296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549" y="516525"/>
            <a:ext cx="370712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To </a:t>
            </a:r>
            <a:r>
              <a:rPr spc="-55" dirty="0"/>
              <a:t>Reset </a:t>
            </a:r>
            <a:r>
              <a:rPr spc="-15" dirty="0"/>
              <a:t>your</a:t>
            </a:r>
            <a:r>
              <a:rPr spc="-215" dirty="0"/>
              <a:t> </a:t>
            </a:r>
            <a:r>
              <a:rPr spc="40" dirty="0"/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707112" y="1087175"/>
            <a:ext cx="7729785" cy="3820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2091666"/>
            <a:ext cx="254762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4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Good!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51655" marR="5080">
              <a:lnSpc>
                <a:spcPct val="100000"/>
              </a:lnSpc>
            </a:pPr>
            <a:r>
              <a:rPr spc="-10" dirty="0"/>
              <a:t>Working </a:t>
            </a:r>
            <a:r>
              <a:rPr spc="45" dirty="0"/>
              <a:t>with </a:t>
            </a:r>
            <a:r>
              <a:rPr spc="-15" dirty="0"/>
              <a:t>GitHub </a:t>
            </a:r>
            <a:r>
              <a:rPr spc="-10" dirty="0"/>
              <a:t>and  </a:t>
            </a:r>
            <a:r>
              <a:rPr spc="20" dirty="0"/>
              <a:t>fundamentals </a:t>
            </a:r>
            <a:r>
              <a:rPr spc="80" dirty="0"/>
              <a:t>of </a:t>
            </a:r>
            <a:r>
              <a:rPr spc="-40" dirty="0"/>
              <a:t>G</a:t>
            </a:r>
            <a:r>
              <a:rPr lang="en-US" spc="-40" dirty="0"/>
              <a:t>i</a:t>
            </a:r>
            <a:r>
              <a:rPr spc="-40" dirty="0"/>
              <a:t>t</a:t>
            </a:r>
            <a:r>
              <a:rPr spc="-335" dirty="0"/>
              <a:t> </a:t>
            </a:r>
            <a:r>
              <a:rPr spc="-5" dirty="0"/>
              <a:t>101.</a:t>
            </a:r>
          </a:p>
        </p:txBody>
      </p:sp>
      <p:sp>
        <p:nvSpPr>
          <p:cNvPr id="8" name="object 8"/>
          <p:cNvSpPr/>
          <p:nvPr/>
        </p:nvSpPr>
        <p:spPr>
          <a:xfrm>
            <a:off x="5285725" y="1481450"/>
            <a:ext cx="3248474" cy="324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449" y="516525"/>
            <a:ext cx="46329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" dirty="0"/>
              <a:t>Downloading/Updating</a:t>
            </a:r>
            <a:r>
              <a:rPr spc="-190" dirty="0"/>
              <a:t> </a:t>
            </a:r>
            <a:r>
              <a:rPr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223499" y="1158275"/>
            <a:ext cx="8839199" cy="3422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203390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Git</a:t>
            </a:r>
            <a:r>
              <a:rPr spc="-150" dirty="0"/>
              <a:t> </a:t>
            </a:r>
            <a:r>
              <a:rPr spc="-30" dirty="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170124"/>
            <a:ext cx="5687614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550" y="445025"/>
            <a:ext cx="2502974" cy="437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76375" y="0"/>
            <a:ext cx="3568065" cy="5143500"/>
          </a:xfrm>
          <a:custGeom>
            <a:avLst/>
            <a:gdLst/>
            <a:ahLst/>
            <a:cxnLst/>
            <a:rect l="l" t="t" r="r" b="b"/>
            <a:pathLst>
              <a:path w="3568065" h="5143500">
                <a:moveTo>
                  <a:pt x="0" y="0"/>
                </a:moveTo>
                <a:lnTo>
                  <a:pt x="3567624" y="0"/>
                </a:lnTo>
                <a:lnTo>
                  <a:pt x="356762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09565" y="349996"/>
            <a:ext cx="723465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lang="en-US" sz="4000" dirty="0">
                <a:latin typeface="Lucida Sans"/>
                <a:cs typeface="Lucida Sans"/>
              </a:rPr>
              <a:t>CODE WITH KEN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EEF6BB81-2893-4988-8A1E-8F371F8146A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9565" y="2684643"/>
            <a:ext cx="3822061" cy="1429943"/>
          </a:xfrm>
        </p:spPr>
        <p:txBody>
          <a:bodyPr/>
          <a:lstStyle/>
          <a:p>
            <a:pPr marL="12700">
              <a:lnSpc>
                <a:spcPts val="3590"/>
              </a:lnSpc>
            </a:pPr>
            <a:r>
              <a:rPr lang="en-US" sz="3200" spc="-140" dirty="0">
                <a:solidFill>
                  <a:srgbClr val="666666"/>
                </a:solidFill>
                <a:latin typeface="Lucida Sans"/>
                <a:cs typeface="Lucida Sans"/>
              </a:rPr>
              <a:t>Getting started with</a:t>
            </a:r>
            <a:endParaRPr lang="en-US" sz="3200" dirty="0">
              <a:latin typeface="Lucida Sans"/>
              <a:cs typeface="Lucida Sans"/>
            </a:endParaRPr>
          </a:p>
          <a:p>
            <a:pPr marL="12700">
              <a:lnSpc>
                <a:spcPts val="4310"/>
              </a:lnSpc>
            </a:pPr>
            <a:r>
              <a:rPr lang="en-US" sz="3200" spc="-145" dirty="0">
                <a:latin typeface="Lucida Sans"/>
                <a:cs typeface="Lucida Sans"/>
              </a:rPr>
              <a:t>Git </a:t>
            </a:r>
            <a:r>
              <a:rPr lang="en-US" sz="3200" spc="-170" dirty="0">
                <a:latin typeface="Lucida Sans"/>
                <a:cs typeface="Lucida Sans"/>
              </a:rPr>
              <a:t>and</a:t>
            </a:r>
            <a:r>
              <a:rPr lang="en-US" sz="3200" spc="-415" dirty="0">
                <a:latin typeface="Lucida Sans"/>
                <a:cs typeface="Lucida Sans"/>
              </a:rPr>
              <a:t> </a:t>
            </a:r>
            <a:r>
              <a:rPr lang="en-US" sz="3200" spc="-170" dirty="0">
                <a:latin typeface="Lucida Sans"/>
                <a:cs typeface="Lucida Sans"/>
              </a:rPr>
              <a:t>GitHub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5932937" y="694850"/>
            <a:ext cx="2622674" cy="2622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325" y="1788324"/>
            <a:ext cx="678180" cy="78105"/>
          </a:xfrm>
          <a:custGeom>
            <a:avLst/>
            <a:gdLst/>
            <a:ahLst/>
            <a:cxnLst/>
            <a:rect l="l" t="t" r="r" b="b"/>
            <a:pathLst>
              <a:path w="678180" h="78105">
                <a:moveTo>
                  <a:pt x="0" y="0"/>
                </a:moveTo>
                <a:lnTo>
                  <a:pt x="677699" y="0"/>
                </a:lnTo>
                <a:lnTo>
                  <a:pt x="677699" y="77699"/>
                </a:lnTo>
                <a:lnTo>
                  <a:pt x="0" y="776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2375" y="3298475"/>
            <a:ext cx="963450" cy="96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5062" y="3513549"/>
            <a:ext cx="438074" cy="4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0354" y="4237559"/>
            <a:ext cx="2257316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lang="en-US" sz="2000" spc="-45" dirty="0" err="1">
                <a:solidFill>
                  <a:srgbClr val="FFFFFF"/>
                </a:solidFill>
                <a:latin typeface="Arial"/>
                <a:cs typeface="Arial"/>
              </a:rPr>
              <a:t>loveneeshdhir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US" sz="2000" spc="-65" dirty="0" err="1">
                <a:solidFill>
                  <a:srgbClr val="FFFFFF"/>
                </a:solidFill>
                <a:latin typeface="Lucida Sans"/>
                <a:cs typeface="Lucida Sans"/>
              </a:rPr>
              <a:t>Loveneesh</a:t>
            </a:r>
            <a:r>
              <a:rPr lang="en-US" sz="2000" spc="-65" dirty="0">
                <a:solidFill>
                  <a:srgbClr val="FFFFFF"/>
                </a:solidFill>
                <a:latin typeface="Lucida Sans"/>
                <a:cs typeface="Lucida Sans"/>
              </a:rPr>
              <a:t> Dhir</a:t>
            </a:r>
            <a:endParaRPr sz="2000" dirty="0">
              <a:latin typeface="Lucida Sans"/>
              <a:cs typeface="Lucida Sans"/>
            </a:endParaRPr>
          </a:p>
        </p:txBody>
      </p:sp>
      <p:pic>
        <p:nvPicPr>
          <p:cNvPr id="1026" name="Picture 2" descr="Progate | Progate - Learn to code, learn to be creative.">
            <a:extLst>
              <a:ext uri="{FF2B5EF4-FFF2-40B4-BE49-F238E27FC236}">
                <a16:creationId xmlns:a16="http://schemas.microsoft.com/office/drawing/2014/main" id="{95E2FDA1-D4BD-40E5-8F58-BE0BCD8A3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344788"/>
            <a:ext cx="2863924" cy="76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887" y="516525"/>
            <a:ext cx="3964304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8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266950"/>
            <a:ext cx="66468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https:</a:t>
            </a:r>
            <a:r>
              <a:rPr sz="4800" spc="11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4800" spc="95" dirty="0">
                <a:solidFill>
                  <a:srgbClr val="FFFFFF"/>
                </a:solidFill>
                <a:latin typeface="Arial"/>
                <a:cs typeface="Arial"/>
              </a:rPr>
              <a:t>tosr.netlify.com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434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5282" y="1943010"/>
            <a:ext cx="3528060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spc="-25" dirty="0">
                <a:latin typeface="Arial"/>
                <a:cs typeface="Arial"/>
              </a:rPr>
              <a:t>What </a:t>
            </a:r>
            <a:r>
              <a:rPr sz="3000" dirty="0">
                <a:latin typeface="Arial"/>
                <a:cs typeface="Arial"/>
              </a:rPr>
              <a:t>can we </a:t>
            </a:r>
            <a:r>
              <a:rPr sz="3000" spc="30" dirty="0">
                <a:latin typeface="Arial"/>
                <a:cs typeface="Arial"/>
              </a:rPr>
              <a:t>do</a:t>
            </a:r>
            <a:r>
              <a:rPr sz="3000" spc="-409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with  </a:t>
            </a:r>
            <a:r>
              <a:rPr sz="3000" spc="-55" dirty="0">
                <a:latin typeface="Arial"/>
                <a:cs typeface="Arial"/>
              </a:rPr>
              <a:t>GitHub?</a:t>
            </a:r>
            <a:endParaRPr sz="3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000" i="1" spc="-20" dirty="0">
                <a:solidFill>
                  <a:srgbClr val="999999"/>
                </a:solidFill>
                <a:latin typeface="Calibri"/>
                <a:cs typeface="Calibri"/>
              </a:rPr>
              <a:t>Well, </a:t>
            </a:r>
            <a:r>
              <a:rPr sz="3000" i="1" spc="35" dirty="0">
                <a:solidFill>
                  <a:srgbClr val="999999"/>
                </a:solidFill>
                <a:latin typeface="Calibri"/>
                <a:cs typeface="Calibri"/>
              </a:rPr>
              <a:t>what </a:t>
            </a:r>
            <a:r>
              <a:rPr sz="3000" i="1" spc="40" dirty="0">
                <a:solidFill>
                  <a:srgbClr val="999999"/>
                </a:solidFill>
                <a:latin typeface="Calibri"/>
                <a:cs typeface="Calibri"/>
              </a:rPr>
              <a:t>not?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3600" y="445027"/>
            <a:ext cx="1730375" cy="5143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560"/>
              </a:spcBef>
            </a:pPr>
            <a:r>
              <a:rPr sz="2800" spc="-20" dirty="0"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ct val="100000"/>
              </a:lnSpc>
            </a:pPr>
            <a:r>
              <a:rPr spc="-10" dirty="0"/>
              <a:t>Education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583600" y="445027"/>
            <a:ext cx="1730299" cy="47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922" y="1249855"/>
            <a:ext cx="52730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b="1" spc="-30" dirty="0">
                <a:solidFill>
                  <a:srgbClr val="666666"/>
                </a:solidFill>
                <a:latin typeface="Trebuchet MS"/>
                <a:cs typeface="Trebuchet MS"/>
              </a:rPr>
              <a:t>technology </a:t>
            </a:r>
            <a:r>
              <a:rPr sz="1800" b="1" spc="-35" dirty="0">
                <a:solidFill>
                  <a:srgbClr val="666666"/>
                </a:solidFill>
                <a:latin typeface="Trebuchet MS"/>
                <a:cs typeface="Trebuchet MS"/>
              </a:rPr>
              <a:t>leadership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800" spc="-3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school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4" y="2267974"/>
            <a:ext cx="2683850" cy="123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6624" y="2180498"/>
            <a:ext cx="2956425" cy="1410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7175" y="2267977"/>
            <a:ext cx="1730299" cy="1038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1377" y="3816329"/>
            <a:ext cx="622875" cy="81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5025" y="4137424"/>
            <a:ext cx="997175" cy="27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225" y="4216038"/>
            <a:ext cx="141668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Campus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Advisors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250" y="516525"/>
            <a:ext cx="274383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solidFill>
                  <a:srgbClr val="FFFFFF"/>
                </a:solidFill>
              </a:rPr>
              <a:t>Events </a:t>
            </a:r>
            <a:r>
              <a:rPr spc="10" dirty="0">
                <a:solidFill>
                  <a:srgbClr val="FFFFFF"/>
                </a:solidFill>
              </a:rPr>
              <a:t>on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3375862" y="1902249"/>
            <a:ext cx="2392274" cy="187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300" y="1777975"/>
            <a:ext cx="2334724" cy="2007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50" y="1843012"/>
            <a:ext cx="1877549" cy="187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" y="0"/>
            <a:ext cx="9144000" cy="1078865"/>
          </a:xfrm>
          <a:custGeom>
            <a:avLst/>
            <a:gdLst/>
            <a:ahLst/>
            <a:cxnLst/>
            <a:rect l="l" t="t" r="r" b="b"/>
            <a:pathLst>
              <a:path w="9144000" h="1078865">
                <a:moveTo>
                  <a:pt x="0" y="0"/>
                </a:moveTo>
                <a:lnTo>
                  <a:pt x="9143999" y="0"/>
                </a:lnTo>
                <a:lnTo>
                  <a:pt x="9143999" y="1078499"/>
                </a:lnTo>
                <a:lnTo>
                  <a:pt x="0" y="1078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5" y="324401"/>
            <a:ext cx="27146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FFFFFF"/>
                </a:solidFill>
              </a:rPr>
              <a:t>Before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start...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1575" y="1934208"/>
            <a:ext cx="2600325" cy="225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1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Installed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55200"/>
              </a:lnSpc>
            </a:pP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GitHub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account  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Your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favorite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editor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712" y="186068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12" y="2783412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12" y="370613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9400" y="1546550"/>
            <a:ext cx="3021924" cy="302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625" y="723900"/>
            <a:ext cx="4040374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0"/>
                </a:moveTo>
                <a:lnTo>
                  <a:pt x="9143999" y="0"/>
                </a:lnTo>
                <a:lnTo>
                  <a:pt x="9143999" y="1099799"/>
                </a:lnTo>
                <a:lnTo>
                  <a:pt x="0" y="10997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825" y="392660"/>
            <a:ext cx="263334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</a:rPr>
              <a:t>Workshop</a:t>
            </a:r>
            <a:r>
              <a:rPr sz="3000" spc="-165" dirty="0">
                <a:solidFill>
                  <a:srgbClr val="FFFFFF"/>
                </a:solidFill>
              </a:rPr>
              <a:t> </a:t>
            </a:r>
            <a:r>
              <a:rPr sz="3000" dirty="0">
                <a:solidFill>
                  <a:srgbClr val="FFFFFF"/>
                </a:solidFill>
              </a:rPr>
              <a:t>Flow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204954" y="1628478"/>
            <a:ext cx="4159885" cy="298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My </a:t>
            </a:r>
            <a:r>
              <a:rPr sz="1800" b="1" spc="-20" dirty="0">
                <a:solidFill>
                  <a:srgbClr val="595959"/>
                </a:solidFill>
                <a:latin typeface="Gill Sans MT"/>
                <a:cs typeface="Gill Sans MT"/>
              </a:rPr>
              <a:t>ﬁrst</a:t>
            </a: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Gill Sans MT"/>
                <a:cs typeface="Gill Sans MT"/>
              </a:rPr>
              <a:t>git:</a:t>
            </a:r>
            <a:r>
              <a:rPr sz="1800" b="1" spc="-50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Verdana"/>
                <a:cs typeface="Verdana"/>
              </a:rPr>
              <a:t>What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595959"/>
                </a:solidFill>
                <a:latin typeface="Verdana"/>
                <a:cs typeface="Verdana"/>
              </a:rPr>
              <a:t>is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GitHub?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good: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Fundamentals</a:t>
            </a:r>
            <a:r>
              <a:rPr sz="1800" spc="-35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Verdana"/>
                <a:cs typeface="Verdana"/>
              </a:rPr>
              <a:t>101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</a:t>
            </a:r>
            <a:r>
              <a:rPr sz="1800" b="1" spc="-45" dirty="0">
                <a:solidFill>
                  <a:srgbClr val="595959"/>
                </a:solidFill>
                <a:latin typeface="Gill Sans MT"/>
                <a:cs typeface="Gill Sans MT"/>
              </a:rPr>
              <a:t>explore: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Explore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GitHub</a:t>
            </a:r>
            <a:r>
              <a:rPr sz="1800" spc="-30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Universe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49300"/>
              </a:lnSpc>
            </a:pPr>
            <a:r>
              <a:rPr sz="1800" b="1" spc="-10" dirty="0">
                <a:solidFill>
                  <a:srgbClr val="595959"/>
                </a:solidFill>
                <a:latin typeface="Gill Sans MT"/>
                <a:cs typeface="Gill Sans MT"/>
              </a:rPr>
              <a:t>open sourcing: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Doing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some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good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sz="1800" spc="-4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tech</a:t>
            </a:r>
            <a:r>
              <a:rPr sz="1800" spc="-254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community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118" y="1519899"/>
            <a:ext cx="352554" cy="3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415" y="3072851"/>
            <a:ext cx="437957" cy="420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800" y="2267185"/>
            <a:ext cx="467181" cy="33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420" y="3968119"/>
            <a:ext cx="437949" cy="397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62493" y="3550882"/>
            <a:ext cx="322643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GitHub?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995" y="2793261"/>
            <a:ext cx="292671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My First</a:t>
            </a:r>
            <a:r>
              <a:rPr sz="36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Repo!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8324" y="1125850"/>
            <a:ext cx="1220699" cy="122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85215"/>
          </a:xfrm>
          <a:custGeom>
            <a:avLst/>
            <a:gdLst/>
            <a:ahLst/>
            <a:cxnLst/>
            <a:rect l="l" t="t" r="r" b="b"/>
            <a:pathLst>
              <a:path w="9144000" h="1085215">
                <a:moveTo>
                  <a:pt x="0" y="0"/>
                </a:moveTo>
                <a:lnTo>
                  <a:pt x="9143999" y="0"/>
                </a:lnTo>
                <a:lnTo>
                  <a:pt x="9143999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6650" y="378300"/>
            <a:ext cx="1902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What </a:t>
            </a:r>
            <a:r>
              <a:rPr spc="45" dirty="0">
                <a:solidFill>
                  <a:srgbClr val="FFFFFF"/>
                </a:solidFill>
              </a:rPr>
              <a:t>is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Git?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275" y="1418487"/>
            <a:ext cx="6603365" cy="3268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" </a:t>
            </a:r>
            <a:r>
              <a:rPr sz="3600" spc="-60" dirty="0">
                <a:solidFill>
                  <a:srgbClr val="999999"/>
                </a:solidFill>
                <a:latin typeface="Arial"/>
                <a:cs typeface="Arial"/>
              </a:rPr>
              <a:t>The </a:t>
            </a:r>
            <a:r>
              <a:rPr sz="3600" spc="50" dirty="0">
                <a:solidFill>
                  <a:srgbClr val="999999"/>
                </a:solidFill>
                <a:latin typeface="Arial"/>
                <a:cs typeface="Arial"/>
              </a:rPr>
              <a:t>stupid </a:t>
            </a:r>
            <a:r>
              <a:rPr sz="3600" spc="45" dirty="0">
                <a:solidFill>
                  <a:srgbClr val="999999"/>
                </a:solidFill>
                <a:latin typeface="Arial"/>
                <a:cs typeface="Arial"/>
              </a:rPr>
              <a:t>content </a:t>
            </a:r>
            <a:r>
              <a:rPr sz="3600" spc="5" dirty="0">
                <a:solidFill>
                  <a:srgbClr val="999999"/>
                </a:solidFill>
                <a:latin typeface="Arial"/>
                <a:cs typeface="Arial"/>
              </a:rPr>
              <a:t>tracker</a:t>
            </a:r>
            <a:r>
              <a:rPr sz="3600" spc="-67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"Global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Information</a:t>
            </a:r>
            <a:r>
              <a:rPr sz="1800" spc="-1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Tracker":</a:t>
            </a:r>
            <a:endParaRPr sz="1800">
              <a:latin typeface="Arial"/>
              <a:cs typeface="Arial"/>
            </a:endParaRPr>
          </a:p>
          <a:p>
            <a:pPr marL="12700" marR="5080" indent="56515">
              <a:lnSpc>
                <a:spcPct val="149300"/>
              </a:lnSpc>
            </a:pP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you're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good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mood,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actually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works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you.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Angels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sing,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light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suddenly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Arial"/>
                <a:cs typeface="Arial"/>
              </a:rPr>
              <a:t>ﬁlls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room.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909570">
              <a:lnSpc>
                <a:spcPct val="149300"/>
              </a:lnSpc>
            </a:pP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"Goddamn </a:t>
            </a:r>
            <a:r>
              <a:rPr sz="1800" spc="30" dirty="0">
                <a:solidFill>
                  <a:srgbClr val="434343"/>
                </a:solidFill>
                <a:latin typeface="Arial"/>
                <a:cs typeface="Arial"/>
              </a:rPr>
              <a:t>Idiotic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Truckload </a:t>
            </a:r>
            <a:r>
              <a:rPr sz="1800" spc="7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1800" spc="-3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Arial"/>
                <a:cs typeface="Arial"/>
              </a:rPr>
              <a:t>sh*t": 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when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1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breaks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37" y="2672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46125"/>
            <a:ext cx="25273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b="1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Git?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5" y="2569258"/>
            <a:ext cx="7341870" cy="169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Distributed </a:t>
            </a:r>
            <a:r>
              <a:rPr sz="2400" b="1" spc="-25" dirty="0">
                <a:solidFill>
                  <a:srgbClr val="434343"/>
                </a:solidFill>
                <a:latin typeface="Trebuchet MS"/>
                <a:cs typeface="Trebuchet MS"/>
              </a:rPr>
              <a:t>Version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Control</a:t>
            </a:r>
            <a:r>
              <a:rPr sz="2400" b="1" spc="-3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434343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1000"/>
              </a:lnSpc>
              <a:spcBef>
                <a:spcPts val="1575"/>
              </a:spcBef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Any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uses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34343"/>
                </a:solidFill>
                <a:latin typeface="Arial"/>
                <a:cs typeface="Arial"/>
              </a:rPr>
              <a:t>will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Arial"/>
                <a:cs typeface="Arial"/>
              </a:rPr>
              <a:t>have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.git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34343"/>
                </a:solidFill>
                <a:latin typeface="Arial"/>
                <a:cs typeface="Arial"/>
              </a:rPr>
              <a:t>folder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history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687" y="3724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0152" y="0"/>
            <a:ext cx="1753848" cy="2495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8679" y="705606"/>
            <a:ext cx="7212330" cy="3783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History: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exactly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ﬁles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changed,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changes,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when 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r>
              <a:rPr sz="1800" spc="-1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occured.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25" dirty="0">
                <a:solidFill>
                  <a:srgbClr val="595959"/>
                </a:solidFill>
                <a:latin typeface="Trebuchet MS"/>
                <a:cs typeface="Trebuchet MS"/>
              </a:rPr>
              <a:t>Backup: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Collaboration:</a:t>
            </a:r>
            <a:endParaRPr sz="1800">
              <a:latin typeface="Trebuchet MS"/>
              <a:cs typeface="Trebuchet MS"/>
            </a:endParaRPr>
          </a:p>
          <a:p>
            <a:pPr marL="12700" marR="159385">
              <a:lnSpc>
                <a:spcPct val="1006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Collaborate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easily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uploading 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receiving</a:t>
            </a:r>
            <a:r>
              <a:rPr sz="1800" spc="-1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677" y="629025"/>
            <a:ext cx="631224" cy="58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279" y="2171397"/>
            <a:ext cx="456022" cy="495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871" y="3443445"/>
            <a:ext cx="528816" cy="495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46125"/>
            <a:ext cx="258254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rebuchet MS"/>
                <a:cs typeface="Trebuchet MS"/>
              </a:rPr>
              <a:t>GitHub?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382720"/>
            <a:ext cx="7973695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2400" b="1" spc="-45" dirty="0">
                <a:solidFill>
                  <a:srgbClr val="434343"/>
                </a:solidFill>
                <a:latin typeface="Trebuchet MS"/>
                <a:cs typeface="Trebuchet MS"/>
              </a:rPr>
              <a:t>GitHub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website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that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allows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us </a:t>
            </a:r>
            <a:r>
              <a:rPr sz="2400" spc="6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use </a:t>
            </a:r>
            <a:r>
              <a:rPr sz="2400" b="1" spc="-20" dirty="0">
                <a:solidFill>
                  <a:srgbClr val="434343"/>
                </a:solidFill>
                <a:latin typeface="Trebuchet MS"/>
                <a:cs typeface="Trebuchet MS"/>
              </a:rPr>
              <a:t>git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create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repositories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400" spc="-60" dirty="0">
                <a:solidFill>
                  <a:srgbClr val="434343"/>
                </a:solidFill>
                <a:latin typeface="Arial"/>
                <a:cs typeface="Arial"/>
              </a:rPr>
              <a:t>.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It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also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your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34343"/>
                </a:solidFill>
                <a:latin typeface="Arial"/>
                <a:cs typeface="Arial"/>
              </a:rPr>
              <a:t>online  </a:t>
            </a:r>
            <a:r>
              <a:rPr sz="2400" spc="70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free.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624" y="418699"/>
            <a:ext cx="652949" cy="6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09" y="0"/>
            <a:ext cx="1831690" cy="227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411</Words>
  <Application>Microsoft Office PowerPoint</Application>
  <PresentationFormat>On-screen Show (16:9)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Gill Sans MT</vt:lpstr>
      <vt:lpstr>Lucida Sans</vt:lpstr>
      <vt:lpstr>Times New Roman</vt:lpstr>
      <vt:lpstr>Trebuchet MS</vt:lpstr>
      <vt:lpstr>Verdana</vt:lpstr>
      <vt:lpstr>Office Theme</vt:lpstr>
      <vt:lpstr>PowerPoint Presentation</vt:lpstr>
      <vt:lpstr>CODE WITH KEN</vt:lpstr>
      <vt:lpstr>Before we start...</vt:lpstr>
      <vt:lpstr>Workshop Flow</vt:lpstr>
      <vt:lpstr>PowerPoint Presentation</vt:lpstr>
      <vt:lpstr>What is Git?</vt:lpstr>
      <vt:lpstr>So, What is Git?</vt:lpstr>
      <vt:lpstr>PowerPoint Presentation</vt:lpstr>
      <vt:lpstr>PowerPoint Presentation</vt:lpstr>
      <vt:lpstr>What is a repository?</vt:lpstr>
      <vt:lpstr>If you are on windows, open  Git-Bash.</vt:lpstr>
      <vt:lpstr>PowerPoint Presentation</vt:lpstr>
      <vt:lpstr>Initializing a new repository</vt:lpstr>
      <vt:lpstr>PowerPoint Presentation</vt:lpstr>
      <vt:lpstr>Creating your ﬁrst commit</vt:lpstr>
      <vt:lpstr>To Reset your Commits</vt:lpstr>
      <vt:lpstr>Working with GitHub and  fundamentals of Git 101.</vt:lpstr>
      <vt:lpstr>Downloading/Updating repos</vt:lpstr>
      <vt:lpstr>Git Branches</vt:lpstr>
      <vt:lpstr>PowerPoint Presentation</vt:lpstr>
      <vt:lpstr>PowerPoint Presentation</vt:lpstr>
      <vt:lpstr>Education</vt:lpstr>
      <vt:lpstr>Events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Love Dhir</cp:lastModifiedBy>
  <cp:revision>8</cp:revision>
  <dcterms:created xsi:type="dcterms:W3CDTF">2020-01-11T00:38:01Z</dcterms:created>
  <dcterms:modified xsi:type="dcterms:W3CDTF">2020-06-13T07:13:01Z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